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15"/>
  </p:notesMasterIdLst>
  <p:sldIdLst>
    <p:sldId id="672" r:id="rId3"/>
    <p:sldId id="696" r:id="rId4"/>
    <p:sldId id="699" r:id="rId5"/>
    <p:sldId id="705" r:id="rId6"/>
    <p:sldId id="706" r:id="rId7"/>
    <p:sldId id="732" r:id="rId8"/>
    <p:sldId id="721" r:id="rId9"/>
    <p:sldId id="733" r:id="rId10"/>
    <p:sldId id="736" r:id="rId11"/>
    <p:sldId id="726" r:id="rId12"/>
    <p:sldId id="734" r:id="rId13"/>
    <p:sldId id="735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705"/>
            <p14:sldId id="706"/>
            <p14:sldId id="732"/>
            <p14:sldId id="721"/>
            <p14:sldId id="733"/>
            <p14:sldId id="736"/>
            <p14:sldId id="726"/>
            <p14:sldId id="734"/>
            <p14:sldId id="735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21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11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12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65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8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0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8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.gushiwen.cn/gushi/tangshi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958" y="2726102"/>
            <a:ext cx="6990596" cy="878840"/>
          </a:xfrm>
        </p:spPr>
        <p:txBody>
          <a:bodyPr/>
          <a:lstStyle/>
          <a:p>
            <a:r>
              <a:rPr lang="zh-CN" altLang="en-US" sz="3600" dirty="0">
                <a:ea typeface="+mn-ea"/>
                <a:cs typeface="+mn-ea"/>
              </a:rPr>
              <a:t>布尔模型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2" y="1869834"/>
            <a:ext cx="7142998" cy="878840"/>
          </a:xfrm>
        </p:spPr>
        <p:txBody>
          <a:bodyPr/>
          <a:lstStyle/>
          <a:p>
            <a:r>
              <a:rPr lang="zh-CN" altLang="en-US" sz="3200" dirty="0">
                <a:ea typeface="+mn-ea"/>
                <a:cs typeface="+mn-ea"/>
              </a:rPr>
              <a:t>信息检索研讨课</a:t>
            </a:r>
            <a:endParaRPr lang="en-US" altLang="zh-CN" sz="3200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3991343"/>
            <a:ext cx="2506802" cy="7078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71118313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张晓铮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71118415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叶宏庭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/05/11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537" y="4131862"/>
            <a:ext cx="5368944" cy="7254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a typeface="+mn-ea"/>
                <a:cs typeface="+mn-ea"/>
              </a:rPr>
              <a:t>Score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Ranking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608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Score</a:t>
            </a:r>
            <a:r>
              <a:rPr lang="zh-CN" altLang="en-US" dirty="0"/>
              <a:t>、</a:t>
            </a:r>
            <a:r>
              <a:rPr lang="en-US" altLang="zh-CN" dirty="0"/>
              <a:t>Ranking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819B1E-74D7-412D-9375-F8571E25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11" y="1158396"/>
            <a:ext cx="4478915" cy="45412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DBFB41-781B-49C3-B23B-C52E524A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888" y="1485379"/>
            <a:ext cx="5624047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122984"/>
            <a:ext cx="5368944" cy="7254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a typeface="+mn-ea"/>
                <a:cs typeface="+mn-ea"/>
              </a:rPr>
              <a:t>展示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0C5D08-91F2-4564-B0A5-3FFAA3D0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386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602692" y="79585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</a:rPr>
              <a:t>datasets</a:t>
            </a:r>
            <a:endParaRPr lang="zh-CN" altLang="en-US" sz="2800" dirty="0"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29960" y="1922044"/>
            <a:ext cx="236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倒排索引结构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082342" y="3215818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逻辑算法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61615" y="131907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28087" y="244526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138357" y="3753739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918182" y="706423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22515" y="1828819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294947" y="3123133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42" name="文本框 101">
            <a:extLst>
              <a:ext uri="{FF2B5EF4-FFF2-40B4-BE49-F238E27FC236}">
                <a16:creationId xmlns:a16="http://schemas.microsoft.com/office/drawing/2014/main" id="{7F0F6B2E-C6F1-4657-B42B-3955710EDD6D}"/>
              </a:ext>
            </a:extLst>
          </p:cNvPr>
          <p:cNvSpPr txBox="1"/>
          <p:nvPr/>
        </p:nvSpPr>
        <p:spPr>
          <a:xfrm>
            <a:off x="6935121" y="4438948"/>
            <a:ext cx="800224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6832025" y="5159261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7735345" y="4471797"/>
            <a:ext cx="403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</a:rPr>
              <a:t>Score</a:t>
            </a:r>
            <a:r>
              <a:rPr lang="zh-CN" altLang="en-US" sz="2800" dirty="0">
                <a:cs typeface="+mn-ea"/>
              </a:rPr>
              <a:t>计算与</a:t>
            </a:r>
            <a:r>
              <a:rPr lang="en-US" altLang="zh-CN" sz="2800" dirty="0">
                <a:cs typeface="+mn-ea"/>
              </a:rPr>
              <a:t>Ranking</a:t>
            </a:r>
            <a:endParaRPr lang="zh-CN" altLang="en-US" sz="2800" dirty="0">
              <a:cs typeface="+mn-ea"/>
            </a:endParaRPr>
          </a:p>
        </p:txBody>
      </p:sp>
      <p:sp>
        <p:nvSpPr>
          <p:cNvPr id="45" name="文本框 101">
            <a:extLst>
              <a:ext uri="{FF2B5EF4-FFF2-40B4-BE49-F238E27FC236}">
                <a16:creationId xmlns:a16="http://schemas.microsoft.com/office/drawing/2014/main" id="{1379325F-6CE2-4FD5-96F4-3665384945D6}"/>
              </a:ext>
            </a:extLst>
          </p:cNvPr>
          <p:cNvSpPr txBox="1"/>
          <p:nvPr/>
        </p:nvSpPr>
        <p:spPr>
          <a:xfrm>
            <a:off x="6687708" y="5541199"/>
            <a:ext cx="800224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05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4E42E58-8B9B-4954-B8E5-15D771DAD2FC}"/>
              </a:ext>
            </a:extLst>
          </p:cNvPr>
          <p:cNvCxnSpPr>
            <a:cxnSpLocks/>
          </p:cNvCxnSpPr>
          <p:nvPr/>
        </p:nvCxnSpPr>
        <p:spPr>
          <a:xfrm>
            <a:off x="6584612" y="626151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57">
            <a:extLst>
              <a:ext uri="{FF2B5EF4-FFF2-40B4-BE49-F238E27FC236}">
                <a16:creationId xmlns:a16="http://schemas.microsoft.com/office/drawing/2014/main" id="{49F67BE2-B539-42E5-8BF0-2833FF31CE3A}"/>
              </a:ext>
            </a:extLst>
          </p:cNvPr>
          <p:cNvSpPr txBox="1"/>
          <p:nvPr/>
        </p:nvSpPr>
        <p:spPr>
          <a:xfrm>
            <a:off x="7487932" y="5574048"/>
            <a:ext cx="403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datasets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 </a:t>
            </a:r>
            <a:r>
              <a:rPr lang="zh-CN" altLang="en-US" sz="2400" b="1" dirty="0"/>
              <a:t>数据集获取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CBA9E-DF92-4641-8572-EE0DFA4DC518}"/>
              </a:ext>
            </a:extLst>
          </p:cNvPr>
          <p:cNvSpPr txBox="1"/>
          <p:nvPr/>
        </p:nvSpPr>
        <p:spPr>
          <a:xfrm>
            <a:off x="1340528" y="1802167"/>
            <a:ext cx="994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 err="1"/>
              <a:t>scrapy</a:t>
            </a:r>
            <a:r>
              <a:rPr lang="zh-CN" altLang="en-US" dirty="0"/>
              <a:t>爬虫工具进行古诗文数据爬取。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数据源：</a:t>
            </a:r>
            <a:r>
              <a:rPr lang="en-US" altLang="zh-CN" dirty="0">
                <a:hlinkClick r:id="rId3"/>
              </a:rPr>
              <a:t>https://so.gushiwen.cn/gushi/tangshi.aspx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数据量：共爬取</a:t>
            </a:r>
            <a:r>
              <a:rPr lang="en-US" altLang="zh-CN" dirty="0"/>
              <a:t>320</a:t>
            </a:r>
            <a:r>
              <a:rPr lang="zh-CN" altLang="en-US" dirty="0"/>
              <a:t>篇唐诗数据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保存形式：采用</a:t>
            </a:r>
            <a:r>
              <a:rPr lang="en-US" altLang="zh-CN" dirty="0"/>
              <a:t>txt</a:t>
            </a:r>
            <a:r>
              <a:rPr lang="zh-CN" altLang="en-US" dirty="0"/>
              <a:t>文件形式保存（</a:t>
            </a:r>
            <a:r>
              <a:rPr lang="en-US" altLang="zh-CN" dirty="0"/>
              <a:t>UTF-8</a:t>
            </a:r>
            <a:r>
              <a:rPr lang="zh-CN" altLang="en-US" dirty="0"/>
              <a:t>编码、具体参照下图）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D13745-FDC8-4F0C-AB29-08C594CD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37" y="3773010"/>
            <a:ext cx="6715473" cy="15801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B6629BE-8644-43C8-9B9A-C62CE2971A97}"/>
              </a:ext>
            </a:extLst>
          </p:cNvPr>
          <p:cNvSpPr txBox="1"/>
          <p:nvPr/>
        </p:nvSpPr>
        <p:spPr>
          <a:xfrm>
            <a:off x="8637973" y="3840688"/>
            <a:ext cx="264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古诗名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作者、朝代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正文内容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3364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倒排索引结构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328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倒排索引结构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 term</a:t>
            </a:r>
            <a:r>
              <a:rPr lang="zh-CN" altLang="en-US" sz="2400" b="1" dirty="0"/>
              <a:t>字典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CBA9E-DF92-4641-8572-EE0DFA4DC518}"/>
              </a:ext>
            </a:extLst>
          </p:cNvPr>
          <p:cNvSpPr txBox="1"/>
          <p:nvPr/>
        </p:nvSpPr>
        <p:spPr>
          <a:xfrm>
            <a:off x="1340528" y="1802167"/>
            <a:ext cx="99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针对古诗文中出现的每一个字，作为一个</a:t>
            </a:r>
            <a:r>
              <a:rPr lang="en-US" altLang="zh-CN" dirty="0"/>
              <a:t>term</a:t>
            </a:r>
            <a:r>
              <a:rPr lang="zh-CN" altLang="en-US" dirty="0"/>
              <a:t>项，构建</a:t>
            </a:r>
            <a:r>
              <a:rPr lang="en-US" altLang="zh-CN" dirty="0"/>
              <a:t>term</a:t>
            </a:r>
            <a:r>
              <a:rPr lang="zh-CN" altLang="en-US" dirty="0"/>
              <a:t>字典，共计</a:t>
            </a:r>
            <a:r>
              <a:rPr lang="en-US" altLang="zh-CN" dirty="0"/>
              <a:t>2635</a:t>
            </a:r>
            <a:r>
              <a:rPr lang="zh-CN" altLang="en-US" dirty="0"/>
              <a:t>个</a:t>
            </a:r>
            <a:r>
              <a:rPr lang="en-US" altLang="zh-CN" dirty="0"/>
              <a:t>term</a:t>
            </a:r>
            <a:r>
              <a:rPr lang="zh-CN" altLang="en-US" dirty="0"/>
              <a:t>项。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6FE522-A9DE-4C72-AE77-2CD3E0118728}"/>
              </a:ext>
            </a:extLst>
          </p:cNvPr>
          <p:cNvSpPr txBox="1"/>
          <p:nvPr/>
        </p:nvSpPr>
        <p:spPr>
          <a:xfrm>
            <a:off x="3654641" y="2679753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 </a:t>
            </a:r>
            <a:r>
              <a:rPr lang="en-US" altLang="zh-CN" sz="2400" b="1" dirty="0" err="1"/>
              <a:t>docID</a:t>
            </a:r>
            <a:r>
              <a:rPr lang="en-US" altLang="zh-CN" sz="2400" b="1" dirty="0"/>
              <a:t> posting lists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6C85AF-8FA1-44C4-AA61-2C0FC94989E8}"/>
              </a:ext>
            </a:extLst>
          </p:cNvPr>
          <p:cNvSpPr txBox="1"/>
          <p:nvPr/>
        </p:nvSpPr>
        <p:spPr>
          <a:xfrm>
            <a:off x="1340528" y="3505390"/>
            <a:ext cx="994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我们在预处理过程中生成倒排索引结构，保存至</a:t>
            </a:r>
            <a:r>
              <a:rPr lang="en-US" altLang="zh-CN" dirty="0"/>
              <a:t>json</a:t>
            </a:r>
            <a:r>
              <a:rPr lang="zh-CN" altLang="en-US" dirty="0"/>
              <a:t>文件中，在后续的系统运行中，直接调用就</a:t>
            </a:r>
            <a:r>
              <a:rPr lang="en-US" altLang="zh-CN" dirty="0"/>
              <a:t>load</a:t>
            </a:r>
            <a:r>
              <a:rPr lang="zh-CN" altLang="en-US" dirty="0"/>
              <a:t>模块，从</a:t>
            </a:r>
            <a:r>
              <a:rPr lang="en-US" altLang="zh-CN" dirty="0"/>
              <a:t>json</a:t>
            </a:r>
            <a:r>
              <a:rPr lang="zh-CN" altLang="en-US" dirty="0"/>
              <a:t>文件中加载索引结构。（预处理过程详见代码</a:t>
            </a:r>
            <a:r>
              <a:rPr lang="en-US" altLang="zh-CN" dirty="0"/>
              <a:t>pre_process.py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EA697A-62D5-4323-9D00-517E7CBB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" t="163" r="-692" b="62453"/>
          <a:stretch/>
        </p:blipFill>
        <p:spPr>
          <a:xfrm>
            <a:off x="1473619" y="4218370"/>
            <a:ext cx="4362043" cy="1663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EED9C5-A7A9-456E-9A1F-2E01D4BC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60274"/>
            <a:ext cx="5433531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逻辑算法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954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06D6FB-809D-4AC8-A544-3034D366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1" y="1128218"/>
            <a:ext cx="4884185" cy="2170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14393D-B120-49B9-8A79-5A785A2D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91" y="1009244"/>
            <a:ext cx="5098222" cy="5105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37A402-44BA-4BA1-A161-84F70E88A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99" y="3429000"/>
            <a:ext cx="4724388" cy="25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0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DA3051-F5E0-4B86-962D-99285E69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4" y="1658103"/>
            <a:ext cx="8224351" cy="437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035FBD-73AD-404F-880D-B623CFD2C163}"/>
              </a:ext>
            </a:extLst>
          </p:cNvPr>
          <p:cNvSpPr txBox="1"/>
          <p:nvPr/>
        </p:nvSpPr>
        <p:spPr>
          <a:xfrm>
            <a:off x="3249227" y="1065320"/>
            <a:ext cx="501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Multi AND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Multi OR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50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270</Words>
  <Application>Microsoft Office PowerPoint</Application>
  <PresentationFormat>宽屏</PresentationFormat>
  <Paragraphs>65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宋体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叶宏庭</cp:lastModifiedBy>
  <cp:revision>58</cp:revision>
  <dcterms:created xsi:type="dcterms:W3CDTF">2019-03-11T14:11:26Z</dcterms:created>
  <dcterms:modified xsi:type="dcterms:W3CDTF">2021-05-11T10:17:38Z</dcterms:modified>
</cp:coreProperties>
</file>